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632" r:id="rId2"/>
    <p:sldId id="633" r:id="rId3"/>
    <p:sldId id="635" r:id="rId4"/>
    <p:sldId id="637" r:id="rId5"/>
    <p:sldId id="639" r:id="rId6"/>
    <p:sldId id="640" r:id="rId7"/>
    <p:sldId id="631" r:id="rId8"/>
    <p:sldId id="643" r:id="rId9"/>
    <p:sldId id="644" r:id="rId10"/>
    <p:sldId id="581" r:id="rId11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4"/>
      <p:bold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楷体" panose="02010609060101010101" pitchFamily="49" charset="-122"/>
      <p:regular r:id="rId20"/>
    </p:embeddedFont>
    <p:embeddedFont>
      <p:font typeface="黑体" panose="02010609060101010101" pitchFamily="49" charset="-122"/>
      <p:regular r:id="rId21"/>
    </p:embeddedFont>
    <p:embeddedFont>
      <p:font typeface="Impact" panose="020B0806030902050204" pitchFamily="34" charset="0"/>
      <p:regular r:id="rId22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32" autoAdjust="0"/>
    <p:restoredTop sz="95104" autoAdjust="0"/>
  </p:normalViewPr>
  <p:slideViewPr>
    <p:cSldViewPr>
      <p:cViewPr varScale="1">
        <p:scale>
          <a:sx n="113" d="100"/>
          <a:sy n="113" d="100"/>
        </p:scale>
        <p:origin x="-456" y="-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C4BBF3D3-7E3A-40B7-AD9D-684BCA8EFE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9691C30D-2E17-49E0-8BEA-073B2655D6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47AFD71F-F597-4FC2-9374-B118BC638FB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2CF1D838-B833-433B-A528-2F191FF2947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D8984EB-7D74-4835-9BFC-4E89702006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876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1717C39E-C680-4AF6-9A3C-E6ECE2C1A5F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7710C406-28EC-42CA-814C-2F00EBB4FA2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="" xmlns:a16="http://schemas.microsoft.com/office/drawing/2014/main" id="{CB2D4A9E-0618-45F8-929F-667DA2BFE3E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="" xmlns:a16="http://schemas.microsoft.com/office/drawing/2014/main" id="{041E2048-4305-4C86-B8D7-78A03D2DBB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3FD789B-5684-4539-917E-EB590E3CAB1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B61B1E62-FF36-4115-877F-476B759FE5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C674A10-C4A2-441C-A568-0AE7E718CC8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6768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0209113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0371952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8838193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0827287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2660754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3714560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8705118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8783991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2152773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0140673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2642687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5625734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146994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103151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4328028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338472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5478181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935182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0704612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451604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6464775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9271599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9789981"/>
      </p:ext>
    </p:extLst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8607853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2779547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4598044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4998942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2328781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4585560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1302121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4222351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矩形 6">
            <a:extLst>
              <a:ext uri="{FF2B5EF4-FFF2-40B4-BE49-F238E27FC236}">
                <a16:creationId xmlns="" xmlns:a16="http://schemas.microsoft.com/office/drawing/2014/main" id="{7BDF0085-F52E-4ECD-AE39-A77579518FA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04027" y="69850"/>
            <a:ext cx="9080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400" b="1" dirty="0">
                <a:solidFill>
                  <a:srgbClr val="A11111"/>
                </a:solidFill>
                <a:latin typeface="宋体" pitchFamily="2" charset="-122"/>
              </a:rPr>
              <a:t>讲述</a:t>
            </a:r>
            <a:r>
              <a:rPr kumimoji="1" lang="en-US" altLang="zh-CN" sz="2400" b="1" dirty="0">
                <a:solidFill>
                  <a:srgbClr val="A11111"/>
                </a:solidFill>
                <a:latin typeface="宋体" pitchFamily="2" charset="-122"/>
              </a:rPr>
              <a:t>/</a:t>
            </a:r>
          </a:p>
        </p:txBody>
      </p:sp>
      <p:pic>
        <p:nvPicPr>
          <p:cNvPr id="1027" name="图片 5">
            <a:extLst>
              <a:ext uri="{FF2B5EF4-FFF2-40B4-BE49-F238E27FC236}">
                <a16:creationId xmlns="" xmlns:a16="http://schemas.microsoft.com/office/drawing/2014/main" id="{55930F72-F69E-47F7-AA0D-DB8DF2E04A1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43413"/>
            <a:ext cx="9144000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https://timgsa.baidu.com/timg?image&amp;quality=80&amp;size=b9999_10000&amp;sec=1551966971340&amp;di=8498d1d718b0f38f4a9f0603169f093d&amp;imgtype=0&amp;src=http%3A%2F%2Fbpic.588ku.com%2Felement_origin_min_pic%2F18%2F01%2F20%2Fda8583f8d0a3bf9ef29379f2659e56c6.jpg%2521%2Ffwfh%2F804x524%2Fquality%2F90%2Funsharp%2Ftrue%2Fcompress%2Ftrue">
            <a:extLst>
              <a:ext uri="{FF2B5EF4-FFF2-40B4-BE49-F238E27FC236}">
                <a16:creationId xmlns="" xmlns:a16="http://schemas.microsoft.com/office/drawing/2014/main" id="{1BB3D781-0F04-4A5C-A537-39F6DDCE4E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1588"/>
            <a:ext cx="9142412" cy="516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51" name="组合 1">
            <a:extLst>
              <a:ext uri="{FF2B5EF4-FFF2-40B4-BE49-F238E27FC236}">
                <a16:creationId xmlns="" xmlns:a16="http://schemas.microsoft.com/office/drawing/2014/main" id="{22A554C8-73B1-4C79-B915-D17B54C9A474}"/>
              </a:ext>
            </a:extLst>
          </p:cNvPr>
          <p:cNvGrpSpPr>
            <a:grpSpLocks/>
          </p:cNvGrpSpPr>
          <p:nvPr/>
        </p:nvGrpSpPr>
        <p:grpSpPr bwMode="auto">
          <a:xfrm>
            <a:off x="58738" y="50800"/>
            <a:ext cx="1920875" cy="369888"/>
            <a:chOff x="58738" y="50800"/>
            <a:chExt cx="1920875" cy="368777"/>
          </a:xfrm>
        </p:grpSpPr>
        <p:sp>
          <p:nvSpPr>
            <p:cNvPr id="8" name="圆角矩形 7">
              <a:extLst>
                <a:ext uri="{FF2B5EF4-FFF2-40B4-BE49-F238E27FC236}">
                  <a16:creationId xmlns="" xmlns:a16="http://schemas.microsoft.com/office/drawing/2014/main" id="{83A22D68-1E56-4D38-884E-B3E303CBFF98}"/>
                </a:ext>
              </a:extLst>
            </p:cNvPr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b="1"/>
            </a:p>
          </p:txBody>
        </p:sp>
        <p:sp>
          <p:nvSpPr>
            <p:cNvPr id="2057" name="文本框 1">
              <a:extLst>
                <a:ext uri="{FF2B5EF4-FFF2-40B4-BE49-F238E27FC236}">
                  <a16:creationId xmlns="" xmlns:a16="http://schemas.microsoft.com/office/drawing/2014/main" id="{CADFAA9B-2179-4BFF-974F-D6F038FB7C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8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八年级语文上册</a:t>
              </a:r>
            </a:p>
          </p:txBody>
        </p:sp>
      </p:grpSp>
      <p:sp>
        <p:nvSpPr>
          <p:cNvPr id="12" name="TextBox 48">
            <a:extLst>
              <a:ext uri="{FF2B5EF4-FFF2-40B4-BE49-F238E27FC236}">
                <a16:creationId xmlns="" xmlns:a16="http://schemas.microsoft.com/office/drawing/2014/main" id="{E9AE7B1F-3604-4E65-8F10-2924F469FA70}"/>
              </a:ext>
            </a:extLst>
          </p:cNvPr>
          <p:cNvSpPr txBox="1"/>
          <p:nvPr/>
        </p:nvSpPr>
        <p:spPr>
          <a:xfrm>
            <a:off x="2141730" y="1563638"/>
            <a:ext cx="4860540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口语交际  讲述</a:t>
            </a:r>
          </a:p>
        </p:txBody>
      </p:sp>
      <p:pic>
        <p:nvPicPr>
          <p:cNvPr id="9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3">
            <a:extLst>
              <a:ext uri="{FF2B5EF4-FFF2-40B4-BE49-F238E27FC236}">
                <a16:creationId xmlns="" xmlns:a16="http://schemas.microsoft.com/office/drawing/2014/main" id="{A268B557-BDD5-4096-9838-1AC7094FEE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>
            <a:extLst>
              <a:ext uri="{FF2B5EF4-FFF2-40B4-BE49-F238E27FC236}">
                <a16:creationId xmlns="" xmlns:a16="http://schemas.microsoft.com/office/drawing/2014/main" id="{1862AD06-C898-45E3-B93E-B7E9AA71AC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388" y="1152525"/>
            <a:ext cx="8027987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能够流利准确地表达自己的观点。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（重点）</a:t>
            </a:r>
            <a:endParaRPr lang="zh-CN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介绍清楚人物的性格特征或精神品质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介绍清楚事件的基本要素。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（难点）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能在讲述中注意对象和场合氛围。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（素养）</a:t>
            </a:r>
          </a:p>
        </p:txBody>
      </p:sp>
      <p:grpSp>
        <p:nvGrpSpPr>
          <p:cNvPr id="3075" name="组合 11">
            <a:extLst>
              <a:ext uri="{FF2B5EF4-FFF2-40B4-BE49-F238E27FC236}">
                <a16:creationId xmlns="" xmlns:a16="http://schemas.microsoft.com/office/drawing/2014/main" id="{8FF42FF7-AC0B-4EE7-89D6-34294EF61220}"/>
              </a:ext>
            </a:extLst>
          </p:cNvPr>
          <p:cNvGrpSpPr>
            <a:grpSpLocks/>
          </p:cNvGrpSpPr>
          <p:nvPr/>
        </p:nvGrpSpPr>
        <p:grpSpPr bwMode="auto">
          <a:xfrm>
            <a:off x="-3175" y="41275"/>
            <a:ext cx="2006600" cy="523875"/>
            <a:chOff x="70" y="-63"/>
            <a:chExt cx="3161" cy="824"/>
          </a:xfrm>
        </p:grpSpPr>
        <p:sp>
          <p:nvSpPr>
            <p:cNvPr id="3076" name="文本框 6">
              <a:extLst>
                <a:ext uri="{FF2B5EF4-FFF2-40B4-BE49-F238E27FC236}">
                  <a16:creationId xmlns="" xmlns:a16="http://schemas.microsoft.com/office/drawing/2014/main" id="{7965B36E-AEFD-42E6-85EE-AB9C0BF1DA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</a:p>
          </p:txBody>
        </p:sp>
        <p:cxnSp>
          <p:nvCxnSpPr>
            <p:cNvPr id="9" name="直线连接符 9">
              <a:extLst>
                <a:ext uri="{FF2B5EF4-FFF2-40B4-BE49-F238E27FC236}">
                  <a16:creationId xmlns="" xmlns:a16="http://schemas.microsoft.com/office/drawing/2014/main" id="{07D9A086-7944-4B36-81F6-207817E07F8B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>
                <a:ext uri="{FF2B5EF4-FFF2-40B4-BE49-F238E27FC236}">
                  <a16:creationId xmlns="" xmlns:a16="http://schemas.microsoft.com/office/drawing/2014/main" id="{D044FC58-638A-4599-8ED9-969ABD21BAE3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="" xmlns:a16="http://schemas.microsoft.com/office/drawing/2014/main" id="{061D2A4D-7FE7-4C36-8E94-821B2041C4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555625"/>
            <a:ext cx="5534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一、注意讲述的对象和场合</a:t>
            </a:r>
          </a:p>
        </p:txBody>
      </p:sp>
      <p:sp>
        <p:nvSpPr>
          <p:cNvPr id="3" name="Text Box 2">
            <a:extLst>
              <a:ext uri="{FF2B5EF4-FFF2-40B4-BE49-F238E27FC236}">
                <a16:creationId xmlns="" xmlns:a16="http://schemas.microsoft.com/office/drawing/2014/main" id="{74D06D8C-8EAB-48CA-88A7-2BF00858C6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1117600"/>
            <a:ext cx="8280400" cy="36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作为口语交际活动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讲述要有对象和场合意识。同样的内容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对象不同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讲述的方式就要有所不同。要根据讲述的对象、场合</a:t>
            </a:r>
            <a:r>
              <a:rPr lang="zh-CN" altLang="zh-CN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调整语速和表情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还应该根据故事中角色的不同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适当</a:t>
            </a:r>
            <a:r>
              <a:rPr lang="zh-CN" altLang="zh-CN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变换语气语调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模拟角色的声音。要注意讲述的场合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根据场合的特点</a:t>
            </a:r>
            <a:r>
              <a:rPr lang="zh-CN" altLang="zh-CN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调整讲述的方式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。在正式的场合进行讲述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要事先做好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准备，斟酌言辞，想好开头和结尾，讲述时的语调要平缓自然，语气要庄重严肃；而日常聊天时的讲述就可以随意一些，语气语调不妨多些变化，甚至可以加一些幽默调侃的话语。</a:t>
            </a:r>
          </a:p>
        </p:txBody>
      </p:sp>
      <p:grpSp>
        <p:nvGrpSpPr>
          <p:cNvPr id="4100" name="组合 8">
            <a:extLst>
              <a:ext uri="{FF2B5EF4-FFF2-40B4-BE49-F238E27FC236}">
                <a16:creationId xmlns="" xmlns:a16="http://schemas.microsoft.com/office/drawing/2014/main" id="{F34710DB-C59E-41A1-8733-146ADD9C8432}"/>
              </a:ext>
            </a:extLst>
          </p:cNvPr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4101" name="文本框 6">
              <a:extLst>
                <a:ext uri="{FF2B5EF4-FFF2-40B4-BE49-F238E27FC236}">
                  <a16:creationId xmlns="" xmlns:a16="http://schemas.microsoft.com/office/drawing/2014/main" id="{045E95A4-1CD1-46E2-BE2D-75B6E4AED4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="" xmlns:a16="http://schemas.microsoft.com/office/drawing/2014/main" id="{439360D0-BD9D-4AF4-95A1-DB9BE445551E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>
                  <a16:creationId xmlns="" xmlns:a16="http://schemas.microsoft.com/office/drawing/2014/main" id="{940FDE68-9520-405B-B60C-146FF4DACABB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="" xmlns:a16="http://schemas.microsoft.com/office/drawing/2014/main" id="{9C50D78A-9913-49D8-B3C0-62FA95592C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563" y="681038"/>
            <a:ext cx="78803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二、要重点突出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条理清楚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运用一些叙事技巧</a:t>
            </a:r>
          </a:p>
        </p:txBody>
      </p:sp>
      <p:sp>
        <p:nvSpPr>
          <p:cNvPr id="4" name="Text Box 2">
            <a:extLst>
              <a:ext uri="{FF2B5EF4-FFF2-40B4-BE49-F238E27FC236}">
                <a16:creationId xmlns="" xmlns:a16="http://schemas.microsoft.com/office/drawing/2014/main" id="{1EE77965-E3AF-4ACC-8243-029EE0809A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138" y="1393825"/>
            <a:ext cx="8143875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spcBef>
                <a:spcPts val="60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不管哪种讲述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最基本的要求都是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重点突出、条理清楚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更要注意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语言简洁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还要注意与听众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互动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。讲述者还需要运用一些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叙事技巧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增强讲述的效果。比如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先叙述结果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再逐步讲述事件的发展过程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解答听众的疑惑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这样可能比按时间顺序讲述有更好的效果。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24" name="组合 8">
            <a:extLst>
              <a:ext uri="{FF2B5EF4-FFF2-40B4-BE49-F238E27FC236}">
                <a16:creationId xmlns="" xmlns:a16="http://schemas.microsoft.com/office/drawing/2014/main" id="{C9887E9A-8878-4657-9C07-E96880682A2D}"/>
              </a:ext>
            </a:extLst>
          </p:cNvPr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5125" name="文本框 6">
              <a:extLst>
                <a:ext uri="{FF2B5EF4-FFF2-40B4-BE49-F238E27FC236}">
                  <a16:creationId xmlns="" xmlns:a16="http://schemas.microsoft.com/office/drawing/2014/main" id="{F8F21957-AEE1-47E6-95A2-9396BD1ABD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7" name="直线连接符 9">
              <a:extLst>
                <a:ext uri="{FF2B5EF4-FFF2-40B4-BE49-F238E27FC236}">
                  <a16:creationId xmlns="" xmlns:a16="http://schemas.microsoft.com/office/drawing/2014/main" id="{B7A9F136-E198-4AEC-A04F-FED80514C63E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>
              <a:extLst>
                <a:ext uri="{FF2B5EF4-FFF2-40B4-BE49-F238E27FC236}">
                  <a16:creationId xmlns="" xmlns:a16="http://schemas.microsoft.com/office/drawing/2014/main" id="{B3B4583E-2E58-40A1-9054-ADADC1DDA180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="" xmlns:a16="http://schemas.microsoft.com/office/drawing/2014/main" id="{5C75D018-7B5A-417C-BE83-E9B498CE37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738188"/>
            <a:ext cx="4987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三、注意口语表达的特点</a:t>
            </a:r>
          </a:p>
        </p:txBody>
      </p:sp>
      <p:sp>
        <p:nvSpPr>
          <p:cNvPr id="4" name="Text Box 2">
            <a:extLst>
              <a:ext uri="{FF2B5EF4-FFF2-40B4-BE49-F238E27FC236}">
                <a16:creationId xmlns="" xmlns:a16="http://schemas.microsoft.com/office/drawing/2014/main" id="{4006412E-C31B-4EFD-A341-8BB47C4E6E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1393825"/>
            <a:ext cx="8083550" cy="304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讲述时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要多用口语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避免过于书面化的表达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尽量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不用生僻词语和专门术语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多用短句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少用长句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多用单句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少用复句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。有时为了强调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提醒听者注意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可以适当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重复说一些话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。还可以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借助说话的停顿、语速、语气、语调和动作、表情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增强讲述的感染力。</a:t>
            </a:r>
          </a:p>
        </p:txBody>
      </p:sp>
      <p:grpSp>
        <p:nvGrpSpPr>
          <p:cNvPr id="6148" name="组合 8">
            <a:extLst>
              <a:ext uri="{FF2B5EF4-FFF2-40B4-BE49-F238E27FC236}">
                <a16:creationId xmlns="" xmlns:a16="http://schemas.microsoft.com/office/drawing/2014/main" id="{2F86BCD1-D2EF-4116-882D-827D3F794C9E}"/>
              </a:ext>
            </a:extLst>
          </p:cNvPr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6149" name="文本框 6">
              <a:extLst>
                <a:ext uri="{FF2B5EF4-FFF2-40B4-BE49-F238E27FC236}">
                  <a16:creationId xmlns="" xmlns:a16="http://schemas.microsoft.com/office/drawing/2014/main" id="{9CC2F978-0E01-4B69-9EEE-C129B02F72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7" name="直线连接符 9">
              <a:extLst>
                <a:ext uri="{FF2B5EF4-FFF2-40B4-BE49-F238E27FC236}">
                  <a16:creationId xmlns="" xmlns:a16="http://schemas.microsoft.com/office/drawing/2014/main" id="{62C4D126-8436-4F54-A25A-1B0E7DE9B59C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>
              <a:extLst>
                <a:ext uri="{FF2B5EF4-FFF2-40B4-BE49-F238E27FC236}">
                  <a16:creationId xmlns="" xmlns:a16="http://schemas.microsoft.com/office/drawing/2014/main" id="{4A1BE512-8BF0-4FEF-9E34-0449DDE68263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>
            <a:extLst>
              <a:ext uri="{FF2B5EF4-FFF2-40B4-BE49-F238E27FC236}">
                <a16:creationId xmlns="" xmlns:a16="http://schemas.microsoft.com/office/drawing/2014/main" id="{B649ADB3-F198-4985-A8E9-2533EEC1A7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903288"/>
            <a:ext cx="7920038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此外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讲述人物时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可以增加一些别的内容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如外貌、行动、语言、心理等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以此突出人物的某种性格特征或精神品质。讲述故事时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要交代清楚故事的来龙去脉、前因后果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还要把故事中的人物、时间、地点等要素表述清楚。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71" name="组合 8">
            <a:extLst>
              <a:ext uri="{FF2B5EF4-FFF2-40B4-BE49-F238E27FC236}">
                <a16:creationId xmlns="" xmlns:a16="http://schemas.microsoft.com/office/drawing/2014/main" id="{86C518F0-EFF4-411D-B742-AA2368BBB055}"/>
              </a:ext>
            </a:extLst>
          </p:cNvPr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7172" name="文本框 6">
              <a:extLst>
                <a:ext uri="{FF2B5EF4-FFF2-40B4-BE49-F238E27FC236}">
                  <a16:creationId xmlns="" xmlns:a16="http://schemas.microsoft.com/office/drawing/2014/main" id="{4C57EE5F-B84D-4742-BCD0-0472CBA7BC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6" name="直线连接符 9">
              <a:extLst>
                <a:ext uri="{FF2B5EF4-FFF2-40B4-BE49-F238E27FC236}">
                  <a16:creationId xmlns="" xmlns:a16="http://schemas.microsoft.com/office/drawing/2014/main" id="{6C61E809-C1C1-43A7-B441-61EE324D8A01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>
                  <a16:creationId xmlns="" xmlns:a16="http://schemas.microsoft.com/office/drawing/2014/main" id="{4143A112-93E7-4102-A38E-5F282AC8AFCD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">
            <a:extLst>
              <a:ext uri="{FF2B5EF4-FFF2-40B4-BE49-F238E27FC236}">
                <a16:creationId xmlns="" xmlns:a16="http://schemas.microsoft.com/office/drawing/2014/main" id="{6ADEFB9C-86DD-4877-AB92-F0672A5193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685800"/>
            <a:ext cx="7200900" cy="390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从下列题目中选一个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讲给你的同学听。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4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我经历过这样一件事</a:t>
            </a:r>
          </a:p>
          <a:p>
            <a:pPr eaLnBrk="1" hangingPunct="1">
              <a:lnSpc>
                <a:spcPct val="114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我有这样一位朋友</a:t>
            </a:r>
          </a:p>
          <a:p>
            <a:pPr eaLnBrk="1" hangingPunct="1">
              <a:lnSpc>
                <a:spcPct val="114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我印象最深的一次出游</a:t>
            </a:r>
          </a:p>
          <a:p>
            <a:pPr eaLnBrk="1" hangingPunct="1">
              <a:lnSpc>
                <a:spcPct val="114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我喜欢的一位老师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一本书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4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我最爱听的一首歌</a:t>
            </a:r>
          </a:p>
          <a:p>
            <a:pPr eaLnBrk="1" hangingPunct="1">
              <a:lnSpc>
                <a:spcPct val="114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一个美丽的梦</a:t>
            </a:r>
          </a:p>
        </p:txBody>
      </p:sp>
      <p:grpSp>
        <p:nvGrpSpPr>
          <p:cNvPr id="8195" name="组合 9">
            <a:extLst>
              <a:ext uri="{FF2B5EF4-FFF2-40B4-BE49-F238E27FC236}">
                <a16:creationId xmlns="" xmlns:a16="http://schemas.microsoft.com/office/drawing/2014/main" id="{413D0DD6-8DDA-43DA-B26A-528D7A944210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196" name="文本框 6">
              <a:extLst>
                <a:ext uri="{FF2B5EF4-FFF2-40B4-BE49-F238E27FC236}">
                  <a16:creationId xmlns="" xmlns:a16="http://schemas.microsoft.com/office/drawing/2014/main" id="{4BA6408D-A478-4A15-9A75-8206D469A7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3" name="直线连接符 9">
              <a:extLst>
                <a:ext uri="{FF2B5EF4-FFF2-40B4-BE49-F238E27FC236}">
                  <a16:creationId xmlns="" xmlns:a16="http://schemas.microsoft.com/office/drawing/2014/main" id="{8D38254D-F1F6-4D63-A462-216825F23835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>
                  <a16:creationId xmlns="" xmlns:a16="http://schemas.microsoft.com/office/drawing/2014/main" id="{AE3A1CDF-F6EA-4343-8A15-AB939D3FFF5D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1">
            <a:extLst>
              <a:ext uri="{FF2B5EF4-FFF2-40B4-BE49-F238E27FC236}">
                <a16:creationId xmlns="" xmlns:a16="http://schemas.microsoft.com/office/drawing/2014/main" id="{B5E8687C-AB64-43F4-818D-99367BDE8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566797"/>
            <a:ext cx="8280400" cy="4124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我喜欢的一位老师</a:t>
            </a:r>
          </a:p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我最喜欢的老师就是我们班的班主任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程老师。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在我眼中，程老师是一个非常和蔼可亲的人。在她眼里，所有的学生都是同样优秀的，她都会用同样的笑容、同样的眼神、同样的心灵真诚地去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对待每一个学生。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她很勤奋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，认真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备课并批改作业，对工作一丝不苟；她很勤劳，每天都早早地来到学校，帮助我们打扫保洁区；她很关心我们的身体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219" name="组合 18">
            <a:extLst>
              <a:ext uri="{FF2B5EF4-FFF2-40B4-BE49-F238E27FC236}">
                <a16:creationId xmlns="" xmlns:a16="http://schemas.microsoft.com/office/drawing/2014/main" id="{CA864486-5B5A-4E96-81CA-06D2D6C83D2D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9221" name="文本框 6">
              <a:extLst>
                <a:ext uri="{FF2B5EF4-FFF2-40B4-BE49-F238E27FC236}">
                  <a16:creationId xmlns="" xmlns:a16="http://schemas.microsoft.com/office/drawing/2014/main" id="{D4F309D8-8A6D-4EC7-A3DC-25CB5BB38D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9" name="直线连接符 9">
              <a:extLst>
                <a:ext uri="{FF2B5EF4-FFF2-40B4-BE49-F238E27FC236}">
                  <a16:creationId xmlns="" xmlns:a16="http://schemas.microsoft.com/office/drawing/2014/main" id="{986BD27E-CB3D-4C32-9776-3C75621903F8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>
                <a:ext uri="{FF2B5EF4-FFF2-40B4-BE49-F238E27FC236}">
                  <a16:creationId xmlns="" xmlns:a16="http://schemas.microsoft.com/office/drawing/2014/main" id="{5E1ADFC2-B55E-4586-9A67-7ECFBD576A1A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9220" name="矩形 7">
            <a:extLst>
              <a:ext uri="{FF2B5EF4-FFF2-40B4-BE49-F238E27FC236}">
                <a16:creationId xmlns="" xmlns:a16="http://schemas.microsoft.com/office/drawing/2014/main" id="{00A6E091-2C3E-4560-8777-ADE8ECD565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375" y="504825"/>
            <a:ext cx="906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范文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">
            <a:extLst>
              <a:ext uri="{FF2B5EF4-FFF2-40B4-BE49-F238E27FC236}">
                <a16:creationId xmlns="" xmlns:a16="http://schemas.microsoft.com/office/drawing/2014/main" id="{AF78AAB6-5EA8-4DD8-A58E-FA12AF960B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552" y="614708"/>
            <a:ext cx="8399919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天冷了，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会提醒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我们多穿几件衣服，天热了，会提醒我们不要因为穿太少而着凉；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她还非常关心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我们的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学习，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不论是语文、数学，还是英语，她都一视同仁，教育我们不要偏科。我们不会做的题，她会耐心地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教我们；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我们做错的题，她会耐心地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纠正我们。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我们考砸了，她会鼓励我们；我们考好了，她会表扬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我们。她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时常教我们一些做人的道理，诲人不倦。她的每一个动作、每一个眼神、每一个笑容、每一句话，我都深深地记在脑海里。 </a:t>
            </a:r>
          </a:p>
        </p:txBody>
      </p:sp>
      <p:grpSp>
        <p:nvGrpSpPr>
          <p:cNvPr id="10243" name="组合 18">
            <a:extLst>
              <a:ext uri="{FF2B5EF4-FFF2-40B4-BE49-F238E27FC236}">
                <a16:creationId xmlns="" xmlns:a16="http://schemas.microsoft.com/office/drawing/2014/main" id="{A5CE74D1-BE96-4726-B8DA-33B18A77345E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0244" name="文本框 6">
              <a:extLst>
                <a:ext uri="{FF2B5EF4-FFF2-40B4-BE49-F238E27FC236}">
                  <a16:creationId xmlns="" xmlns:a16="http://schemas.microsoft.com/office/drawing/2014/main" id="{F814E863-1CAF-4D81-B048-3D3BF9EC95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9F5D100F-CF1C-4976-AD81-DDD3851CC354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D81F5A76-A40E-4C60-B48D-6A30C511C893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</TotalTime>
  <Words>1161</Words>
  <Application>Microsoft Office PowerPoint</Application>
  <PresentationFormat>全屏显示(16:9)</PresentationFormat>
  <Paragraphs>34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微软雅黑</vt:lpstr>
      <vt:lpstr>Calibri</vt:lpstr>
      <vt:lpstr>楷体</vt:lpstr>
      <vt:lpstr>Xingkai SC</vt:lpstr>
      <vt:lpstr>Times New Roman</vt:lpstr>
      <vt:lpstr>Kaiti SC</vt:lpstr>
      <vt:lpstr>黑体</vt:lpstr>
      <vt:lpstr>Impact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551</cp:revision>
  <dcterms:created xsi:type="dcterms:W3CDTF">2018-11-06T06:39:21Z</dcterms:created>
  <dcterms:modified xsi:type="dcterms:W3CDTF">2020-03-27T06:23:38Z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2052-11.1.0.8389</vt:lpwstr>
  </property>
</Properties>
</file>